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vml" ContentType="application/vnd.openxmlformats-officedocument.vmlDrawing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0"/>
  </p:notesMasterIdLst>
  <p:sldIdLst>
    <p:sldId id="266" r:id="rId2"/>
    <p:sldId id="336" r:id="rId3"/>
    <p:sldId id="397" r:id="rId4"/>
    <p:sldId id="267" r:id="rId5"/>
    <p:sldId id="321" r:id="rId6"/>
    <p:sldId id="364" r:id="rId7"/>
    <p:sldId id="361" r:id="rId8"/>
    <p:sldId id="362" r:id="rId9"/>
    <p:sldId id="363" r:id="rId10"/>
    <p:sldId id="376" r:id="rId11"/>
    <p:sldId id="398" r:id="rId12"/>
    <p:sldId id="380" r:id="rId13"/>
    <p:sldId id="378" r:id="rId14"/>
    <p:sldId id="379" r:id="rId15"/>
    <p:sldId id="383" r:id="rId16"/>
    <p:sldId id="384" r:id="rId17"/>
    <p:sldId id="385" r:id="rId18"/>
    <p:sldId id="386" r:id="rId19"/>
    <p:sldId id="387" r:id="rId20"/>
    <p:sldId id="388" r:id="rId21"/>
    <p:sldId id="389" r:id="rId22"/>
    <p:sldId id="369" r:id="rId23"/>
    <p:sldId id="371" r:id="rId24"/>
    <p:sldId id="395" r:id="rId25"/>
    <p:sldId id="381" r:id="rId26"/>
    <p:sldId id="373" r:id="rId27"/>
    <p:sldId id="374" r:id="rId28"/>
    <p:sldId id="390" r:id="rId29"/>
    <p:sldId id="360" r:id="rId30"/>
    <p:sldId id="337" r:id="rId31"/>
    <p:sldId id="318" r:id="rId32"/>
    <p:sldId id="391" r:id="rId33"/>
    <p:sldId id="392" r:id="rId34"/>
    <p:sldId id="393" r:id="rId35"/>
    <p:sldId id="286" r:id="rId36"/>
    <p:sldId id="311" r:id="rId37"/>
    <p:sldId id="396" r:id="rId38"/>
    <p:sldId id="323" r:id="rId39"/>
  </p:sldIdLst>
  <p:sldSz cx="9144000" cy="6858000" type="screen4x3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C02BCDE-F816-47E8-93A7-DCBAAB77B92D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6128F67B-19B5-46D3-8346-F2231C6FD207}" type="pres">
      <dgm:prSet presAssocID="{EC02BCDE-F816-47E8-93A7-DCBAAB77B9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</dgm:ptLst>
  <dgm:cxnLst>
    <dgm:cxn modelId="{0600FE50-D9CB-422E-8C61-57D9EC09D2C8}" type="presOf" srcId="{EC02BCDE-F816-47E8-93A7-DCBAAB77B92D}" destId="{6128F67B-19B5-46D3-8346-F2231C6FD207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2089DD-AC90-4D88-812B-B036FAB3F2F9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075FC75B-CDEC-4078-A0DF-1F38E3DF8D50}">
      <dgm:prSet custT="1"/>
      <dgm:spPr/>
      <dgm:t>
        <a:bodyPr/>
        <a:lstStyle/>
        <a:p>
          <a:pPr algn="just"/>
          <a:r>
            <a:rPr lang="pt-BR" sz="4400" dirty="0" smtClean="0">
              <a:latin typeface="Times New Roman" pitchFamily="18" charset="0"/>
              <a:cs typeface="Times New Roman" pitchFamily="18" charset="0"/>
            </a:rPr>
            <a:t>Quais as finalidades do Sistema de Avaliação de Rendimento Escolar do Estado de São Paulo </a:t>
          </a:r>
        </a:p>
        <a:p>
          <a:pPr algn="ctr"/>
          <a:r>
            <a:rPr lang="pt-BR" sz="6000" dirty="0" smtClean="0">
              <a:latin typeface="Times New Roman" pitchFamily="18" charset="0"/>
              <a:cs typeface="Times New Roman" pitchFamily="18" charset="0"/>
            </a:rPr>
            <a:t>(SARESP) ?</a:t>
          </a:r>
          <a:endParaRPr lang="pt-BR" sz="6000" dirty="0">
            <a:latin typeface="Times New Roman" pitchFamily="18" charset="0"/>
            <a:cs typeface="Times New Roman" pitchFamily="18" charset="0"/>
          </a:endParaRPr>
        </a:p>
      </dgm:t>
    </dgm:pt>
    <dgm:pt modelId="{D8A695F4-D6A0-4CBD-BB1C-34E62F5BDF91}" type="sibTrans" cxnId="{7FC92692-2DCA-4EFD-B16F-6E2227B0524F}">
      <dgm:prSet/>
      <dgm:spPr/>
      <dgm:t>
        <a:bodyPr/>
        <a:lstStyle/>
        <a:p>
          <a:endParaRPr lang="pt-BR"/>
        </a:p>
      </dgm:t>
    </dgm:pt>
    <dgm:pt modelId="{3F21D993-82D3-495B-B2C6-5155CCC4C2C2}" type="parTrans" cxnId="{7FC92692-2DCA-4EFD-B16F-6E2227B0524F}">
      <dgm:prSet/>
      <dgm:spPr/>
      <dgm:t>
        <a:bodyPr/>
        <a:lstStyle/>
        <a:p>
          <a:endParaRPr lang="pt-BR"/>
        </a:p>
      </dgm:t>
    </dgm:pt>
    <dgm:pt modelId="{2BA94BB6-3F2D-447F-A3E0-B51ABCEE6F5F}" type="pres">
      <dgm:prSet presAssocID="{3B2089DD-AC90-4D88-812B-B036FAB3F2F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E59AA252-992D-4FE6-B50A-F4BC382746BE}" type="pres">
      <dgm:prSet presAssocID="{075FC75B-CDEC-4078-A0DF-1F38E3DF8D50}" presName="hierRoot1" presStyleCnt="0">
        <dgm:presLayoutVars>
          <dgm:hierBranch val="init"/>
        </dgm:presLayoutVars>
      </dgm:prSet>
      <dgm:spPr/>
    </dgm:pt>
    <dgm:pt modelId="{B99E379E-DF79-424F-BCCD-8B19019C0ABF}" type="pres">
      <dgm:prSet presAssocID="{075FC75B-CDEC-4078-A0DF-1F38E3DF8D50}" presName="rootComposite1" presStyleCnt="0"/>
      <dgm:spPr/>
    </dgm:pt>
    <dgm:pt modelId="{6C45E1A4-004C-4E5D-9262-B349B01FFCFF}" type="pres">
      <dgm:prSet presAssocID="{075FC75B-CDEC-4078-A0DF-1F38E3DF8D50}" presName="rootText1" presStyleLbl="node0" presStyleIdx="0" presStyleCnt="1" custScaleY="105518" custLinFactNeighborX="-73" custLinFactNeighborY="1157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277EC16A-ECFC-40AE-833D-4D3F45561139}" type="pres">
      <dgm:prSet presAssocID="{075FC75B-CDEC-4078-A0DF-1F38E3DF8D50}" presName="rootConnector1" presStyleLbl="node1" presStyleIdx="0" presStyleCnt="0"/>
      <dgm:spPr/>
      <dgm:t>
        <a:bodyPr/>
        <a:lstStyle/>
        <a:p>
          <a:endParaRPr lang="pt-BR"/>
        </a:p>
      </dgm:t>
    </dgm:pt>
    <dgm:pt modelId="{4817F538-1325-49EC-9102-AF3EEFA46D93}" type="pres">
      <dgm:prSet presAssocID="{075FC75B-CDEC-4078-A0DF-1F38E3DF8D50}" presName="hierChild2" presStyleCnt="0"/>
      <dgm:spPr/>
    </dgm:pt>
    <dgm:pt modelId="{BE9D984C-06EE-4353-A199-74F711F08F8A}" type="pres">
      <dgm:prSet presAssocID="{075FC75B-CDEC-4078-A0DF-1F38E3DF8D50}" presName="hierChild3" presStyleCnt="0"/>
      <dgm:spPr/>
    </dgm:pt>
  </dgm:ptLst>
  <dgm:cxnLst>
    <dgm:cxn modelId="{288C0A72-23CC-47C3-A2B9-3B44145F91F5}" type="presOf" srcId="{075FC75B-CDEC-4078-A0DF-1F38E3DF8D50}" destId="{6C45E1A4-004C-4E5D-9262-B349B01FFCFF}" srcOrd="0" destOrd="0" presId="urn:microsoft.com/office/officeart/2005/8/layout/orgChart1"/>
    <dgm:cxn modelId="{7FC92692-2DCA-4EFD-B16F-6E2227B0524F}" srcId="{3B2089DD-AC90-4D88-812B-B036FAB3F2F9}" destId="{075FC75B-CDEC-4078-A0DF-1F38E3DF8D50}" srcOrd="0" destOrd="0" parTransId="{3F21D993-82D3-495B-B2C6-5155CCC4C2C2}" sibTransId="{D8A695F4-D6A0-4CBD-BB1C-34E62F5BDF91}"/>
    <dgm:cxn modelId="{B3B0462F-1106-40C0-A19A-352B7BD0E671}" type="presOf" srcId="{075FC75B-CDEC-4078-A0DF-1F38E3DF8D50}" destId="{277EC16A-ECFC-40AE-833D-4D3F45561139}" srcOrd="1" destOrd="0" presId="urn:microsoft.com/office/officeart/2005/8/layout/orgChart1"/>
    <dgm:cxn modelId="{A588692E-E0CD-4999-8030-CA523E34506C}" type="presOf" srcId="{3B2089DD-AC90-4D88-812B-B036FAB3F2F9}" destId="{2BA94BB6-3F2D-447F-A3E0-B51ABCEE6F5F}" srcOrd="0" destOrd="0" presId="urn:microsoft.com/office/officeart/2005/8/layout/orgChart1"/>
    <dgm:cxn modelId="{2564CEFD-2723-46A2-A62C-7BAB353D834E}" type="presParOf" srcId="{2BA94BB6-3F2D-447F-A3E0-B51ABCEE6F5F}" destId="{E59AA252-992D-4FE6-B50A-F4BC382746BE}" srcOrd="0" destOrd="0" presId="urn:microsoft.com/office/officeart/2005/8/layout/orgChart1"/>
    <dgm:cxn modelId="{24930344-BD3A-4D91-A3BC-33ACDF958C2B}" type="presParOf" srcId="{E59AA252-992D-4FE6-B50A-F4BC382746BE}" destId="{B99E379E-DF79-424F-BCCD-8B19019C0ABF}" srcOrd="0" destOrd="0" presId="urn:microsoft.com/office/officeart/2005/8/layout/orgChart1"/>
    <dgm:cxn modelId="{13EF1BC3-1829-4271-BC06-8D3830554E9E}" type="presParOf" srcId="{B99E379E-DF79-424F-BCCD-8B19019C0ABF}" destId="{6C45E1A4-004C-4E5D-9262-B349B01FFCFF}" srcOrd="0" destOrd="0" presId="urn:microsoft.com/office/officeart/2005/8/layout/orgChart1"/>
    <dgm:cxn modelId="{91B82E31-5924-433E-B818-9EAAC2598CCD}" type="presParOf" srcId="{B99E379E-DF79-424F-BCCD-8B19019C0ABF}" destId="{277EC16A-ECFC-40AE-833D-4D3F45561139}" srcOrd="1" destOrd="0" presId="urn:microsoft.com/office/officeart/2005/8/layout/orgChart1"/>
    <dgm:cxn modelId="{EB50262A-A404-4357-A871-81F510E09030}" type="presParOf" srcId="{E59AA252-992D-4FE6-B50A-F4BC382746BE}" destId="{4817F538-1325-49EC-9102-AF3EEFA46D93}" srcOrd="1" destOrd="0" presId="urn:microsoft.com/office/officeart/2005/8/layout/orgChart1"/>
    <dgm:cxn modelId="{0185C528-CA73-4EF7-B267-779C9AEE23C5}" type="presParOf" srcId="{E59AA252-992D-4FE6-B50A-F4BC382746BE}" destId="{BE9D984C-06EE-4353-A199-74F711F08F8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45E1A4-004C-4E5D-9262-B349B01FFCFF}">
      <dsp:nvSpPr>
        <dsp:cNvPr id="0" name=""/>
        <dsp:cNvSpPr/>
      </dsp:nvSpPr>
      <dsp:spPr>
        <a:xfrm>
          <a:off x="26" y="4949"/>
          <a:ext cx="7693569" cy="4059050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hade val="25000"/>
                <a:satMod val="250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  <a:satMod val="11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just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4400" kern="1200" dirty="0" smtClean="0">
              <a:latin typeface="Times New Roman" pitchFamily="18" charset="0"/>
              <a:cs typeface="Times New Roman" pitchFamily="18" charset="0"/>
            </a:rPr>
            <a:t>Quais as finalidades do Sistema de Avaliação de Rendimento Escolar do Estado de São Paulo </a:t>
          </a:r>
        </a:p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6000" kern="1200" dirty="0" smtClean="0">
              <a:latin typeface="Times New Roman" pitchFamily="18" charset="0"/>
              <a:cs typeface="Times New Roman" pitchFamily="18" charset="0"/>
            </a:rPr>
            <a:t>(SARESP) ?</a:t>
          </a:r>
          <a:endParaRPr lang="pt-BR" sz="60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6" y="4949"/>
        <a:ext cx="7693569" cy="405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Relationship Id="rId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332"/>
          </a:xfrm>
          <a:prstGeom prst="rect">
            <a:avLst/>
          </a:prstGeom>
        </p:spPr>
        <p:txBody>
          <a:bodyPr vert="horz" lIns="92697" tIns="46348" rIns="92697" bIns="46348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332"/>
          </a:xfrm>
          <a:prstGeom prst="rect">
            <a:avLst/>
          </a:prstGeom>
        </p:spPr>
        <p:txBody>
          <a:bodyPr vert="horz" lIns="92697" tIns="46348" rIns="92697" bIns="46348" rtlCol="0"/>
          <a:lstStyle>
            <a:lvl1pPr algn="r">
              <a:defRPr sz="1200"/>
            </a:lvl1pPr>
          </a:lstStyle>
          <a:p>
            <a:fld id="{5C693BDD-C131-4FB2-A9E9-0E0A37689F4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97" tIns="46348" rIns="92697" bIns="46348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697" tIns="46348" rIns="92697" bIns="46348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6332"/>
          </a:xfrm>
          <a:prstGeom prst="rect">
            <a:avLst/>
          </a:prstGeom>
        </p:spPr>
        <p:txBody>
          <a:bodyPr vert="horz" lIns="92697" tIns="46348" rIns="92697" bIns="46348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6332"/>
          </a:xfrm>
          <a:prstGeom prst="rect">
            <a:avLst/>
          </a:prstGeom>
        </p:spPr>
        <p:txBody>
          <a:bodyPr vert="horz" lIns="92697" tIns="46348" rIns="92697" bIns="46348" rtlCol="0" anchor="b"/>
          <a:lstStyle>
            <a:lvl1pPr algn="r">
              <a:defRPr sz="1200"/>
            </a:lvl1pPr>
          </a:lstStyle>
          <a:p>
            <a:fld id="{E52CADBC-98B6-4BA7-BE31-80E91710CEF7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5426CE-DCFF-43B1-98C2-00229C2C3D7F}" type="datetimeFigureOut">
              <a:rPr lang="pt-BR" smtClean="0"/>
              <a:pPr/>
              <a:t>01/10/2013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19141F-2B34-4C64-8BDB-CC33F53BCE81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o_do_Microsoft_Office_Word2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Documento_do_Microsoft_Office_Word5.docx"/><Relationship Id="rId5" Type="http://schemas.openxmlformats.org/officeDocument/2006/relationships/package" Target="../embeddings/Documento_do_Microsoft_Office_Word4.docx"/><Relationship Id="rId4" Type="http://schemas.openxmlformats.org/officeDocument/2006/relationships/package" Target="../embeddings/Documento_do_Microsoft_Office_Word3.docx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8725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728792" cy="3816424"/>
          </a:xfrm>
        </p:spPr>
        <p:txBody>
          <a:bodyPr rtlCol="0">
            <a:normAutofit fontScale="70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pt-BR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ORIENTAÇÃO TÉCNICA</a:t>
            </a:r>
          </a:p>
          <a:p>
            <a:pPr algn="ctr">
              <a:defRPr/>
            </a:pPr>
            <a:endParaRPr lang="pt-BR" sz="3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600" b="1" dirty="0" smtClean="0">
                <a:latin typeface="Arial" pitchFamily="34" charset="0"/>
                <a:cs typeface="Arial" pitchFamily="34" charset="0"/>
              </a:rPr>
              <a:t>Dia do SARESP na Escola 2013</a:t>
            </a:r>
            <a:endParaRPr lang="pt-BR" sz="39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Diretoria de Ensino Centro-Oeste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27 de setembro</a:t>
            </a:r>
            <a:r>
              <a:rPr lang="pt-BR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2013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68863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Finalidades/ Socializar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Na perspectiva do </a:t>
            </a:r>
            <a:r>
              <a:rPr lang="pt-BR" dirty="0" smtClean="0">
                <a:solidFill>
                  <a:srgbClr val="7030A0"/>
                </a:solidFill>
              </a:rPr>
              <a:t>CUIDAR,</a:t>
            </a:r>
            <a:r>
              <a:rPr lang="pt-BR" dirty="0" smtClean="0"/>
              <a:t> para que serve o SARESP na visão da:</a:t>
            </a:r>
          </a:p>
          <a:p>
            <a:endParaRPr lang="pt-BR" dirty="0" smtClean="0"/>
          </a:p>
          <a:p>
            <a:r>
              <a:rPr lang="pt-BR" dirty="0" smtClean="0"/>
              <a:t>SEE.</a:t>
            </a:r>
          </a:p>
          <a:p>
            <a:endParaRPr lang="pt-BR" dirty="0" smtClean="0"/>
          </a:p>
          <a:p>
            <a:r>
              <a:rPr lang="pt-BR" dirty="0" smtClean="0"/>
              <a:t>Da Unidade Escolar</a:t>
            </a:r>
          </a:p>
          <a:p>
            <a:endParaRPr lang="pt-BR" dirty="0" smtClean="0"/>
          </a:p>
          <a:p>
            <a:r>
              <a:rPr lang="pt-BR" dirty="0" smtClean="0"/>
              <a:t>Do Professor Coordenador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539552" y="1124744"/>
            <a:ext cx="78838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600" b="1" dirty="0" smtClean="0"/>
              <a:t>ANÁLISE DO BOLETIM DO SARESP</a:t>
            </a:r>
            <a:endParaRPr lang="pt-BR" sz="3600" b="1" dirty="0"/>
          </a:p>
        </p:txBody>
      </p:sp>
      <p:sp>
        <p:nvSpPr>
          <p:cNvPr id="6" name="Retângulo 5"/>
          <p:cNvSpPr/>
          <p:nvPr/>
        </p:nvSpPr>
        <p:spPr>
          <a:xfrm>
            <a:off x="395536" y="2551837"/>
            <a:ext cx="8496944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  <a:t>EE TANCREDO NEVES</a:t>
            </a:r>
            <a:b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  <a:t>DIRETORIA CENTRO SUL</a:t>
            </a:r>
            <a:b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t-BR" sz="4200" dirty="0" smtClean="0">
                <a:solidFill>
                  <a:schemeClr val="accent6">
                    <a:lumMod val="50000"/>
                  </a:schemeClr>
                </a:solidFill>
              </a:rPr>
              <a:t>Exemplo comparativo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ESCALA DO SARESP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3200" dirty="0" smtClean="0"/>
              <a:t>Os pontos da escala do SARESP, são agrupados em quatro níveis de proficiência- </a:t>
            </a:r>
            <a:r>
              <a:rPr lang="pt-BR" sz="3200" dirty="0" smtClean="0">
                <a:solidFill>
                  <a:srgbClr val="FF0000"/>
                </a:solidFill>
              </a:rPr>
              <a:t>ABAIXO DO BÁSICO</a:t>
            </a:r>
            <a:r>
              <a:rPr lang="pt-BR" sz="3200" dirty="0" smtClean="0"/>
              <a:t>, </a:t>
            </a:r>
            <a:r>
              <a:rPr lang="pt-BR" sz="3200" dirty="0" smtClean="0">
                <a:solidFill>
                  <a:srgbClr val="FF0000"/>
                </a:solidFill>
              </a:rPr>
              <a:t>BÁSICO, ADEQUADO E AVANÇADO- </a:t>
            </a:r>
            <a:r>
              <a:rPr lang="pt-BR" sz="3200" dirty="0" smtClean="0"/>
              <a:t>definidos a partir das expectativas de aprendizagem (conteúdos, competências e habilidades) estabelecidos para cada ano no Currículo do Estado de São Paulo.</a:t>
            </a:r>
            <a:endParaRPr lang="pt-BR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PROFICIÊNCIA - APRENDIZAGEM</a:t>
            </a:r>
            <a:endParaRPr lang="pt-BR" b="1" dirty="0"/>
          </a:p>
        </p:txBody>
      </p:sp>
      <p:pic>
        <p:nvPicPr>
          <p:cNvPr id="4" name="Espaço Reservado para Conteúdo 3" descr="8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204864"/>
            <a:ext cx="8229600" cy="3888432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ENCAMINHAMENTO PEDAGÓGICO</a:t>
            </a:r>
            <a:endParaRPr lang="pt-BR" b="1" dirty="0"/>
          </a:p>
        </p:txBody>
      </p:sp>
      <p:pic>
        <p:nvPicPr>
          <p:cNvPr id="4" name="Espaço Reservado para Conteúdo 3" descr="3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8352928" cy="39604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 </a:t>
            </a:r>
            <a:r>
              <a:rPr lang="pt-BR" b="1" dirty="0" smtClean="0"/>
              <a:t>CLASSIFICAÇÃO DA RÉGUA</a:t>
            </a:r>
            <a:endParaRPr lang="pt-BR" b="1" dirty="0"/>
          </a:p>
        </p:txBody>
      </p:sp>
      <p:pic>
        <p:nvPicPr>
          <p:cNvPr id="4" name="Espaço Reservado para Conteúdo 3" descr="5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935163"/>
            <a:ext cx="8064896" cy="4389437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DISTRIBUIÇÃO NA RÉGUA ABAIXO DO BÁSICO</a:t>
            </a:r>
            <a:endParaRPr lang="pt-BR" b="1" dirty="0"/>
          </a:p>
        </p:txBody>
      </p:sp>
      <p:pic>
        <p:nvPicPr>
          <p:cNvPr id="4" name="Espaço Reservado para Conteúdo 3" descr="7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8352928" cy="396044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DISTRIBUIÇÃO NA RÉGUA BÁSICO</a:t>
            </a:r>
            <a:endParaRPr lang="pt-BR" b="1" dirty="0"/>
          </a:p>
        </p:txBody>
      </p:sp>
      <p:pic>
        <p:nvPicPr>
          <p:cNvPr id="10" name="Espaço Reservado para Conteúdo 9" descr="30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856"/>
            <a:ext cx="8229600" cy="3888432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DISTRIBUIÇÃO NA RÉGUA DO ADEQUADO</a:t>
            </a:r>
            <a:endParaRPr lang="pt-BR" b="1" dirty="0"/>
          </a:p>
        </p:txBody>
      </p:sp>
      <p:pic>
        <p:nvPicPr>
          <p:cNvPr id="6" name="Espaço Reservado para Conteúdo 5" descr="ADEQUA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132856"/>
            <a:ext cx="8229600" cy="3816423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DISTRIBUIÇÃO DA RÉGUA AVANÇADO</a:t>
            </a:r>
            <a:endParaRPr lang="pt-BR" b="1" dirty="0"/>
          </a:p>
        </p:txBody>
      </p:sp>
      <p:pic>
        <p:nvPicPr>
          <p:cNvPr id="4" name="Espaço Reservado para Conteúdo 3" descr="AVANÇAD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060848"/>
            <a:ext cx="8229600" cy="403244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8725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728792" cy="381642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Cuidar mais, </a:t>
            </a:r>
          </a:p>
          <a:p>
            <a:pPr algn="ctr">
              <a:defRPr/>
            </a:pP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por mais tempo, </a:t>
            </a:r>
          </a:p>
          <a:p>
            <a:pPr algn="ctr">
              <a:defRPr/>
            </a:pP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de quem necessita mais.</a:t>
            </a:r>
          </a:p>
          <a:p>
            <a:pPr>
              <a:defRPr/>
            </a:pPr>
            <a:endParaRPr lang="pt-BR" sz="30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pt-BR" sz="3000" b="1" i="1" dirty="0" smtClean="0">
                <a:latin typeface="Times New Roman" pitchFamily="18" charset="0"/>
                <a:cs typeface="Times New Roman" pitchFamily="18" charset="0"/>
              </a:rPr>
              <a:t>Mario Quintana</a:t>
            </a:r>
          </a:p>
          <a:p>
            <a:pPr algn="ctr">
              <a:defRPr/>
            </a:pPr>
            <a:endParaRPr lang="pt-BR" sz="36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68863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ANÁLISE GLOBAL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b="1" dirty="0" smtClean="0">
                <a:latin typeface="+mj-lt"/>
              </a:rPr>
              <a:t>ABAIXO DO BÁSICO – 13 ALUNOS</a:t>
            </a:r>
          </a:p>
          <a:p>
            <a:r>
              <a:rPr lang="pt-BR" b="1" dirty="0" smtClean="0">
                <a:latin typeface="+mj-lt"/>
              </a:rPr>
              <a:t>BÁSICO – 14 ALUNOS</a:t>
            </a:r>
          </a:p>
          <a:p>
            <a:r>
              <a:rPr lang="pt-BR" b="1" dirty="0" smtClean="0">
                <a:latin typeface="+mj-lt"/>
              </a:rPr>
              <a:t> ADEQUADO – 17 ALUNOS</a:t>
            </a:r>
          </a:p>
          <a:p>
            <a:r>
              <a:rPr lang="pt-BR" b="1" dirty="0" smtClean="0">
                <a:latin typeface="+mj-lt"/>
              </a:rPr>
              <a:t>AVANÇADO – 01 ALUNO</a:t>
            </a:r>
            <a:endParaRPr lang="pt-BR" b="1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ANÁLISE COMPARATÓRIA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4600"/>
                <a:gridCol w="31718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PROFICIÊNCIA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9º 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3º ANO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ABAIXO DO BÁSICO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17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13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BÁSICO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48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14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ADEQUADO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31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17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AVANÇADO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02 ALUNOS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01 ALUNO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>
                          <a:latin typeface="+mj-lt"/>
                        </a:rPr>
                        <a:t>TOTAL</a:t>
                      </a:r>
                      <a:endParaRPr lang="pt-BR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98 ALUNOS</a:t>
                      </a:r>
                      <a:endParaRPr lang="pt-BR" b="1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45 ALUNOS</a:t>
                      </a:r>
                      <a:endParaRPr lang="pt-BR" b="1" dirty="0">
                        <a:latin typeface="+mj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b="1" dirty="0" smtClean="0"/>
              <a:t>Níveis de proficiência de </a:t>
            </a:r>
            <a:r>
              <a:rPr lang="pt-BR" b="1" dirty="0" err="1" smtClean="0"/>
              <a:t>L.P.</a:t>
            </a:r>
            <a:r>
              <a:rPr lang="pt-BR" b="1" dirty="0" smtClean="0"/>
              <a:t> e  Mat. -</a:t>
            </a:r>
            <a:r>
              <a:rPr lang="pt-BR" b="1" dirty="0" err="1" smtClean="0"/>
              <a:t>5ºano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8">
              <a:lnSpc>
                <a:spcPct val="200000"/>
              </a:lnSpc>
            </a:pPr>
            <a:endParaRPr lang="pt-BR" dirty="0" smtClean="0"/>
          </a:p>
          <a:p>
            <a:pPr>
              <a:lnSpc>
                <a:spcPct val="200000"/>
              </a:lnSpc>
            </a:pPr>
            <a:r>
              <a:rPr lang="pt-BR" dirty="0" smtClean="0"/>
              <a:t>Abaixo do básico	&lt; 150      Escola/L.P.........Mat............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Básico            150 a &lt; 200    Escola/L.P.........Mat...........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Adequado      200 a &lt;250    Escola/L.P..........Mat..........</a:t>
            </a:r>
          </a:p>
          <a:p>
            <a:pPr>
              <a:lnSpc>
                <a:spcPct val="200000"/>
              </a:lnSpc>
            </a:pPr>
            <a:r>
              <a:rPr lang="pt-BR" dirty="0" smtClean="0"/>
              <a:t>Avançado       &gt;_  250          Escola/L.P..........Mat..........</a:t>
            </a:r>
          </a:p>
          <a:p>
            <a:pPr>
              <a:lnSpc>
                <a:spcPct val="200000"/>
              </a:lnSpc>
            </a:pPr>
            <a:endParaRPr lang="pt-BR" dirty="0" smtClean="0"/>
          </a:p>
          <a:p>
            <a:pPr>
              <a:lnSpc>
                <a:spcPct val="200000"/>
              </a:lnSpc>
            </a:pPr>
            <a:endParaRPr lang="pt-BR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t-BR" sz="4000" dirty="0" smtClean="0"/>
              <a:t>Classificação e Descrição dos níveis de Desempenho da Redação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C00000"/>
                </a:solidFill>
              </a:rPr>
              <a:t>Insuficiente –Abaixo do Básico    &lt; 50</a:t>
            </a:r>
          </a:p>
          <a:p>
            <a:pPr algn="just"/>
            <a:r>
              <a:rPr lang="pt-BR" dirty="0" smtClean="0"/>
              <a:t> Os alunos neste nível demonstram domínio insuficiente das competências e habilidades escritoras, desejáveis para o ano/série escolar em que se encontram.</a:t>
            </a:r>
          </a:p>
          <a:p>
            <a:pPr algn="just"/>
            <a:r>
              <a:rPr lang="pt-BR" dirty="0" smtClean="0">
                <a:solidFill>
                  <a:srgbClr val="C00000"/>
                </a:solidFill>
              </a:rPr>
              <a:t>Suficiente- Básico   50 a 65</a:t>
            </a:r>
          </a:p>
          <a:p>
            <a:pPr algn="just"/>
            <a:r>
              <a:rPr lang="pt-BR" dirty="0" smtClean="0"/>
              <a:t>Os alunos neste nível demonstram desenvolvimento mínimo das competências e habilidades escritoras, mas possuem as estruturas necessárias para interagir com a proposta curricular ao ano/série subsequente.</a:t>
            </a:r>
          </a:p>
          <a:p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/>
              <a:t>Classificação e Descrição dos níveis de Desempenho da Redação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r>
              <a:rPr lang="pt-BR" dirty="0" smtClean="0">
                <a:solidFill>
                  <a:srgbClr val="FF0000"/>
                </a:solidFill>
              </a:rPr>
              <a:t>Avançado – Avançado  90 a 100</a:t>
            </a:r>
          </a:p>
          <a:p>
            <a:r>
              <a:rPr lang="pt-BR" dirty="0" smtClean="0"/>
              <a:t>Os alunos neste nível demonstram conhecimentos e domínio das competências escritoras acima do requerido para o ano/série escolar em que se encontram.</a:t>
            </a:r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Reflexão sobre os nossos 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Até onde conseguimos chegar?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que sabem os nossos alunos?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Quais os pontos frágeis da nossa atuação?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que esta dando certo e deve ser potencializado?</a:t>
            </a:r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O que precisa ser revisado e alterado.</a:t>
            </a:r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t-BR" sz="4000" dirty="0" smtClean="0"/>
              <a:t>Pesquisa para conhecimento– 5º ano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Sumário executivo v.1 (2013) P.13-Visão qualitativa da prova de Língua Portuguesa por habilidade.</a:t>
            </a:r>
          </a:p>
          <a:p>
            <a:r>
              <a:rPr lang="pt-BR" dirty="0" smtClean="0"/>
              <a:t>Sumário executivo v. 1 (2013) P. 19 – Provas de Redação.</a:t>
            </a:r>
          </a:p>
          <a:p>
            <a:r>
              <a:rPr lang="pt-BR" dirty="0" smtClean="0"/>
              <a:t>Nível por desempenho – 3º ano p.42 a 45.</a:t>
            </a:r>
          </a:p>
          <a:p>
            <a:r>
              <a:rPr lang="pt-BR" dirty="0" smtClean="0"/>
              <a:t>Sumário executivo v.1 (2013) P. 53 A 64</a:t>
            </a:r>
          </a:p>
          <a:p>
            <a:r>
              <a:rPr lang="pt-BR" dirty="0" smtClean="0"/>
              <a:t>Expectativas de Aprendizagem – 2013 (material Ler)</a:t>
            </a:r>
          </a:p>
          <a:p>
            <a:r>
              <a:rPr lang="pt-BR" dirty="0" smtClean="0"/>
              <a:t>Boletim de 26/09 – Específico para o SARESP 2013</a:t>
            </a:r>
          </a:p>
          <a:p>
            <a:r>
              <a:rPr lang="pt-BR" dirty="0" smtClean="0"/>
              <a:t>Sumário executivo v. 1 (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COMPETÊNCIAS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dirty="0" smtClean="0"/>
              <a:t>I  - Tema- Desenvolver o texto, de acordo com as determinações temáticas e situacionais da proposta de redação.</a:t>
            </a:r>
          </a:p>
          <a:p>
            <a:r>
              <a:rPr lang="pt-BR" dirty="0" smtClean="0"/>
              <a:t>II- Gênero – Mobilizar, no texto produzido, os conhecimentos relativos aos elementos organizacionais do gênero.</a:t>
            </a:r>
          </a:p>
          <a:p>
            <a:r>
              <a:rPr lang="pt-BR" dirty="0" smtClean="0"/>
              <a:t>III- Coesão/Coerência – Organizar o texto de forma lógica e produtiva, demonstrando conhecimento dos mecanismos linguísticos e textuais necessários para sua construção.</a:t>
            </a:r>
          </a:p>
          <a:p>
            <a:r>
              <a:rPr lang="pt-BR" dirty="0" smtClean="0"/>
              <a:t>IV- Registro- aplicar as convenções e normas do sistema de escrita.</a:t>
            </a:r>
            <a:endParaRPr lang="pt-B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Níveis proficiência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São os quatro níveis de desempenho da escala do SARESP</a:t>
            </a:r>
          </a:p>
          <a:p>
            <a:endParaRPr lang="pt-BR" dirty="0" smtClean="0"/>
          </a:p>
          <a:p>
            <a:r>
              <a:rPr lang="pt-BR" dirty="0" smtClean="0"/>
              <a:t> E como funciona a régua: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/>
              <a:t>O IDESP</a:t>
            </a:r>
            <a:endParaRPr lang="pt-BR" b="1" dirty="0"/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</p:nvPr>
        </p:nvGraphicFramePr>
        <p:xfrm>
          <a:off x="395536" y="1916832"/>
          <a:ext cx="8229600" cy="2489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900629"/>
                <a:gridCol w="1156771"/>
                <a:gridCol w="1028700"/>
                <a:gridCol w="1028700"/>
                <a:gridCol w="1028700"/>
                <a:gridCol w="1028700"/>
              </a:tblGrid>
              <a:tr h="497946">
                <a:tc>
                  <a:txBody>
                    <a:bodyPr/>
                    <a:lstStyle/>
                    <a:p>
                      <a:r>
                        <a:rPr lang="pt-BR" b="1" dirty="0" smtClean="0"/>
                        <a:t>INDICADORES</a:t>
                      </a:r>
                      <a:endParaRPr lang="pt-BR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b="1" dirty="0" smtClean="0"/>
                        <a:t>2010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b="1" dirty="0" smtClean="0"/>
                        <a:t>2011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b="1" dirty="0" smtClean="0"/>
                        <a:t>2012</a:t>
                      </a:r>
                      <a:endParaRPr lang="pt-BR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497946">
                <a:tc>
                  <a:txBody>
                    <a:bodyPr/>
                    <a:lstStyle/>
                    <a:p>
                      <a:r>
                        <a:rPr lang="pt-BR" dirty="0" smtClean="0"/>
                        <a:t>ANO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9º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3º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9º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3º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9º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3º ANO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97946">
                <a:tc>
                  <a:txBody>
                    <a:bodyPr/>
                    <a:lstStyle/>
                    <a:p>
                      <a:r>
                        <a:rPr lang="pt-BR" dirty="0" smtClean="0"/>
                        <a:t>IDESP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3,49</a:t>
                      </a:r>
                      <a:endParaRPr lang="pt-B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2,58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3,79</a:t>
                      </a:r>
                      <a:endParaRPr lang="pt-B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3,09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B050"/>
                          </a:solidFill>
                          <a:latin typeface="+mj-lt"/>
                        </a:rPr>
                        <a:t>3,64</a:t>
                      </a:r>
                      <a:endParaRPr lang="pt-BR" b="1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latin typeface="+mj-lt"/>
                        </a:rPr>
                        <a:t>2,84</a:t>
                      </a:r>
                      <a:endParaRPr lang="pt-BR" b="1" dirty="0"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97946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META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4,36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2,60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3,66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2,77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3,96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FF0000"/>
                          </a:solidFill>
                        </a:rPr>
                        <a:t>3,28</a:t>
                      </a:r>
                      <a:endParaRPr lang="pt-BR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97946"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FLUXO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96,03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93,85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97,27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96,23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97,41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pt-BR" b="1" dirty="0" smtClean="0">
                          <a:solidFill>
                            <a:srgbClr val="0070C0"/>
                          </a:solidFill>
                        </a:rPr>
                        <a:t>98,39</a:t>
                      </a:r>
                      <a:endParaRPr lang="pt-BR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ítulo 1"/>
          <p:cNvSpPr>
            <a:spLocks noGrp="1"/>
          </p:cNvSpPr>
          <p:nvPr>
            <p:ph type="ctrTitle"/>
          </p:nvPr>
        </p:nvSpPr>
        <p:spPr>
          <a:xfrm>
            <a:off x="685800" y="260350"/>
            <a:ext cx="7772400" cy="187250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dirty="0" smtClean="0">
                <a:latin typeface="Times New Roman" pitchFamily="18" charset="0"/>
                <a:cs typeface="Times New Roman" pitchFamily="18" charset="0"/>
              </a:rPr>
            </a:br>
            <a:endParaRPr lang="pt-BR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852936"/>
            <a:ext cx="6728792" cy="3816424"/>
          </a:xfrm>
        </p:spPr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pt-BR" sz="39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endParaRPr lang="pt-BR" sz="36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LEITURA </a:t>
            </a:r>
          </a:p>
          <a:p>
            <a:pPr algn="ctr">
              <a:defRPr/>
            </a:pPr>
            <a:r>
              <a:rPr lang="pt-BR" sz="3600" b="1" i="1" dirty="0" smtClean="0">
                <a:latin typeface="Times New Roman" pitchFamily="18" charset="0"/>
                <a:cs typeface="Times New Roman" pitchFamily="18" charset="0"/>
              </a:rPr>
              <a:t>O Livro das Combinações: quando um país joga junto.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88640"/>
            <a:ext cx="5688632" cy="316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395288" y="773832"/>
            <a:ext cx="8229600" cy="1143000"/>
          </a:xfrm>
        </p:spPr>
        <p:txBody>
          <a:bodyPr/>
          <a:lstStyle/>
          <a:p>
            <a:pPr algn="ctr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SENSIBILIZAÇÃO</a:t>
            </a:r>
          </a:p>
        </p:txBody>
      </p:sp>
      <p:sp>
        <p:nvSpPr>
          <p:cNvPr id="3075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1560" y="2348880"/>
            <a:ext cx="7704855" cy="3744416"/>
          </a:xfrm>
        </p:spPr>
        <p:txBody>
          <a:bodyPr>
            <a:normAutofit lnSpcReduction="10000"/>
          </a:bodyPr>
          <a:lstStyle/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Vídeo: “Avaliação”</a:t>
            </a:r>
          </a:p>
          <a:p>
            <a:pPr algn="ctr">
              <a:buFont typeface="Arial" charset="0"/>
              <a:buNone/>
            </a:pP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(Felipe </a:t>
            </a:r>
            <a:r>
              <a:rPr lang="pt-BR" sz="4800" b="1" dirty="0" err="1" smtClean="0">
                <a:latin typeface="Times New Roman" pitchFamily="18" charset="0"/>
                <a:cs typeface="Times New Roman" pitchFamily="18" charset="0"/>
              </a:rPr>
              <a:t>Bandoni</a:t>
            </a: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de Oliveira)</a:t>
            </a:r>
          </a:p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pt-BR" sz="11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4000" b="1" dirty="0" smtClean="0">
                <a:latin typeface="Century Gothic" pitchFamily="34" charset="0"/>
              </a:rPr>
              <a:t>Discussão em grupo/socialização</a:t>
            </a:r>
            <a:endParaRPr lang="pt-BR" sz="4000" b="1" dirty="0">
              <a:latin typeface="Century Gothic" pitchFamily="34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055840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pt-BR" sz="3200" dirty="0" smtClean="0"/>
              <a:t>Considerando pontos comuns de avaliação que o vídeo mostrou,o que eu- PC-  posso considerar para os encaminhamentos pedagógicos no nosso dia a dia?</a:t>
            </a:r>
          </a:p>
          <a:p>
            <a:pPr>
              <a:buFont typeface="Arial" pitchFamily="34" charset="0"/>
              <a:buChar char="•"/>
            </a:pPr>
            <a:r>
              <a:rPr lang="pt-BR" sz="3200" dirty="0" smtClean="0"/>
              <a:t>A partir do trabalho efetivamente realizado durante o ano,é importante olhar cuidadosamente todo o caminho percorrido, considerando todos os avanços ou não alcançados?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socialização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As decisões devem basear-se em um releitura de todas as produções dos alunos, em todos os registro, e mais:</a:t>
            </a:r>
          </a:p>
          <a:p>
            <a:r>
              <a:rPr lang="pt-BR" dirty="0" smtClean="0"/>
              <a:t>-idade e ano de origem;</a:t>
            </a:r>
          </a:p>
          <a:p>
            <a:r>
              <a:rPr lang="pt-BR" dirty="0" smtClean="0"/>
              <a:t>-se demonstra saltos qualitativos de aprendizagem;</a:t>
            </a:r>
          </a:p>
          <a:p>
            <a:r>
              <a:rPr lang="pt-BR" dirty="0" smtClean="0"/>
              <a:t>-se alcançou uma certa autonomia (está mais independente, sabe buscar informações e é capaz de se organizar;</a:t>
            </a:r>
          </a:p>
          <a:p>
            <a:r>
              <a:rPr lang="pt-BR" dirty="0" err="1" smtClean="0"/>
              <a:t>L.P.</a:t>
            </a:r>
            <a:r>
              <a:rPr lang="pt-BR" dirty="0" smtClean="0"/>
              <a:t> e Mat., que concentram as aprendizagens centrais do E.F, definirão os encaminhamentos dos alunos?</a:t>
            </a:r>
            <a:endParaRPr lang="pt-B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Socialização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Ninguém conhece os alunos melhor do que o professor. Entretanto é importante partilhar as decisões da avaliação final de seus alunos com outras pessoas (diretor, supervisor, coordenador)?</a:t>
            </a:r>
          </a:p>
          <a:p>
            <a:r>
              <a:rPr lang="pt-BR" dirty="0" smtClean="0"/>
              <a:t>A análise realizada pelo professor deverá ser discutida com o aluno, para que ele possa perceber os avanços, suas conquistas e sentir segurança na continuidade do seu processo de aprendizagem?</a:t>
            </a:r>
          </a:p>
          <a:p>
            <a:r>
              <a:rPr lang="pt-BR" dirty="0" smtClean="0"/>
              <a:t>A decisão final de encaminhamento do aluno caberá ao professor em conjunto com o coletivo da escola e referendando, sempre que necessário, pelo C.C. e pela Diretoria de Ensino?</a:t>
            </a:r>
            <a:endParaRPr lang="pt-B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Socialização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t-BR" dirty="0" smtClean="0"/>
          </a:p>
          <a:p>
            <a:r>
              <a:rPr lang="pt-BR" dirty="0" smtClean="0"/>
              <a:t>A síntese da avaliação do desempenho deverá ser registrada na ficha de avaliação?</a:t>
            </a:r>
          </a:p>
          <a:p>
            <a:endParaRPr lang="pt-BR" dirty="0" smtClean="0"/>
          </a:p>
          <a:p>
            <a:r>
              <a:rPr lang="pt-BR" dirty="0" smtClean="0"/>
              <a:t>Discutam as questões elencadas e se sim ou não justificar.</a:t>
            </a:r>
          </a:p>
          <a:p>
            <a:endParaRPr lang="pt-BR" dirty="0" smtClean="0"/>
          </a:p>
          <a:p>
            <a:r>
              <a:rPr lang="pt-BR" dirty="0" smtClean="0"/>
              <a:t>Há mais discussão/proposta que possa ajudar o “sucesso” do aluno na sua trajetória do Ciclo dos Anos Iniciais?</a:t>
            </a:r>
            <a:endParaRPr lang="pt-B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792088"/>
          </a:xfrm>
        </p:spPr>
        <p:txBody>
          <a:bodyPr>
            <a:normAutofit/>
          </a:bodyPr>
          <a:lstStyle/>
          <a:p>
            <a:pPr algn="ctr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3200" b="1" dirty="0" smtClean="0"/>
              <a:t>AVALIAÇÃO INTERNA/ EXTERNA</a:t>
            </a:r>
            <a:endParaRPr lang="pt-BR" sz="3200" dirty="0" smtClean="0"/>
          </a:p>
          <a:p>
            <a:pPr>
              <a:buNone/>
            </a:pPr>
            <a:r>
              <a:rPr lang="pt-BR" sz="3200" b="1" dirty="0" smtClean="0"/>
              <a:t> </a:t>
            </a:r>
            <a:endParaRPr lang="pt-BR" sz="3200" dirty="0" smtClean="0"/>
          </a:p>
          <a:p>
            <a:pPr>
              <a:buFont typeface="Wingdings" pitchFamily="2" charset="2"/>
              <a:buChar char="v"/>
            </a:pPr>
            <a:r>
              <a:rPr lang="pt-BR" sz="3200" b="1" dirty="0" smtClean="0"/>
              <a:t>Interna</a:t>
            </a:r>
            <a:r>
              <a:rPr lang="pt-BR" sz="3200" dirty="0" smtClean="0"/>
              <a:t>: É contínua, diagnóstica, sistemática e o eixo dos processos de ensino e aprendizagem.</a:t>
            </a:r>
          </a:p>
          <a:p>
            <a:pPr lvl="0">
              <a:buNone/>
            </a:pPr>
            <a:r>
              <a:rPr lang="pt-BR" sz="3200" dirty="0" smtClean="0"/>
              <a:t>Faz parte da aula do professor e deve ser observada em cada atividade da aprendizagem proposta pelo professor e realizada pelo aluno.</a:t>
            </a:r>
          </a:p>
          <a:p>
            <a:pPr lvl="0">
              <a:buFont typeface="Wingdings" pitchFamily="2" charset="2"/>
              <a:buChar char="v"/>
            </a:pPr>
            <a:r>
              <a:rPr lang="pt-BR" sz="3200" b="1" dirty="0" smtClean="0"/>
              <a:t>Externa:</a:t>
            </a:r>
            <a:r>
              <a:rPr lang="pt-BR" sz="3200" dirty="0" smtClean="0"/>
              <a:t> Serve como subsídio para:</a:t>
            </a:r>
          </a:p>
          <a:p>
            <a:pPr lvl="0">
              <a:buNone/>
            </a:pPr>
            <a:r>
              <a:rPr lang="pt-BR" sz="3200" dirty="0" smtClean="0"/>
              <a:t>- Tomadas de decisão quanto às políticas públicas  (SEE);</a:t>
            </a:r>
          </a:p>
          <a:p>
            <a:pPr lvl="0">
              <a:buNone/>
            </a:pPr>
            <a:r>
              <a:rPr lang="pt-BR" sz="3200" dirty="0" smtClean="0"/>
              <a:t>- Planejamento escolar;</a:t>
            </a:r>
          </a:p>
          <a:p>
            <a:pPr lvl="0">
              <a:buNone/>
            </a:pPr>
            <a:r>
              <a:rPr lang="pt-BR" sz="3200" dirty="0" smtClean="0"/>
              <a:t>- Estabelecimento de metas para o projeto de cada escola.</a:t>
            </a:r>
          </a:p>
          <a:p>
            <a:pPr>
              <a:buNone/>
            </a:pPr>
            <a:endParaRPr lang="pt-BR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80120"/>
          </a:xfrm>
        </p:spPr>
        <p:txBody>
          <a:bodyPr>
            <a:no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pt-BR" sz="3600" b="1" dirty="0" smtClean="0">
                <a:latin typeface="Century Gothic" pitchFamily="34" charset="0"/>
              </a:rPr>
              <a:t>Sugestão de trabalho para o “Dia do SARESP na escola”</a:t>
            </a:r>
            <a:endParaRPr lang="pt-BR" sz="3600" b="1" dirty="0">
              <a:latin typeface="Century Gothic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484784"/>
            <a:ext cx="8784976" cy="51845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pt-BR" sz="3200" b="1" dirty="0" smtClean="0"/>
              <a:t>Primeira etapa:</a:t>
            </a:r>
          </a:p>
          <a:p>
            <a:pPr algn="just"/>
            <a:r>
              <a:rPr lang="pt-BR" sz="3200" dirty="0" smtClean="0"/>
              <a:t>Análise das avaliações internas da sua escola,                                                                       tendo por base as orientações do Programa Ler e Escrever (currículo).</a:t>
            </a:r>
          </a:p>
          <a:p>
            <a:pPr algn="just"/>
            <a:r>
              <a:rPr lang="pt-BR" sz="3200" dirty="0" smtClean="0"/>
              <a:t>Revisitar o Mapa de Correção- </a:t>
            </a:r>
            <a:r>
              <a:rPr lang="pt-BR" sz="3200" dirty="0" err="1" smtClean="0"/>
              <a:t>Saresp</a:t>
            </a:r>
            <a:r>
              <a:rPr lang="pt-BR" sz="3200" dirty="0" smtClean="0"/>
              <a:t> – 2012 (proposta do grupo para saber os avanços dos alunos nas </a:t>
            </a:r>
            <a:r>
              <a:rPr lang="pt-BR" sz="3200" smtClean="0"/>
              <a:t>questões deficitárias).</a:t>
            </a:r>
            <a:endParaRPr lang="pt-BR" sz="3200" dirty="0" smtClean="0"/>
          </a:p>
          <a:p>
            <a:pPr algn="just"/>
            <a:endParaRPr lang="pt-BR" sz="3200" dirty="0" smtClean="0"/>
          </a:p>
          <a:p>
            <a:r>
              <a:rPr lang="pt-BR" sz="3200" dirty="0" smtClean="0"/>
              <a:t>Quais são as semelhanças e as diferenças entre as avaliações internas e externas (</a:t>
            </a:r>
            <a:r>
              <a:rPr lang="pt-BR" sz="3200" dirty="0" err="1" smtClean="0"/>
              <a:t>Saresp</a:t>
            </a:r>
            <a:r>
              <a:rPr lang="pt-BR" sz="3200" dirty="0" smtClean="0"/>
              <a:t>, Provinha Brasil, Avaliação em Processo), neste momento com foco no SARESP.</a:t>
            </a:r>
          </a:p>
          <a:p>
            <a:pPr>
              <a:buNone/>
            </a:pPr>
            <a:endParaRPr lang="pt-BR" sz="3200" dirty="0" smtClean="0"/>
          </a:p>
          <a:p>
            <a:pPr>
              <a:buNone/>
            </a:pPr>
            <a:r>
              <a:rPr lang="pt-BR" sz="3200" b="1" dirty="0" smtClean="0"/>
              <a:t>Segunda etapa:</a:t>
            </a:r>
            <a:endParaRPr lang="pt-BR" sz="3200" dirty="0" smtClean="0"/>
          </a:p>
          <a:p>
            <a:r>
              <a:rPr lang="pt-BR" sz="3200" dirty="0" smtClean="0"/>
              <a:t>A avaliação analisada permite identificar habilidades coerentes com o plano de ensino elaborado pelo professor? Quais?</a:t>
            </a:r>
          </a:p>
          <a:p>
            <a:endParaRPr lang="pt-BR" sz="3200" dirty="0" smtClean="0"/>
          </a:p>
          <a:p>
            <a:r>
              <a:rPr lang="pt-BR" sz="3200" dirty="0" smtClean="0"/>
              <a:t>O professor ao elaborar esta avaliação tem como referência  as Avaliações Externas e compartilha-as com o PC? Justifique. </a:t>
            </a:r>
          </a:p>
          <a:p>
            <a:pPr>
              <a:buNone/>
            </a:pPr>
            <a:r>
              <a:rPr lang="pt-BR" sz="3200" dirty="0" smtClean="0"/>
              <a:t> </a:t>
            </a:r>
          </a:p>
          <a:p>
            <a:pPr>
              <a:buNone/>
            </a:pPr>
            <a:r>
              <a:rPr lang="pt-BR" sz="3200" b="1" dirty="0" smtClean="0"/>
              <a:t>Terceira etapa:</a:t>
            </a:r>
            <a:endParaRPr lang="pt-BR" sz="3200" dirty="0" smtClean="0"/>
          </a:p>
          <a:p>
            <a:r>
              <a:rPr lang="pt-BR" sz="3200" dirty="0" smtClean="0"/>
              <a:t>Socialização</a:t>
            </a:r>
          </a:p>
          <a:p>
            <a:pPr marL="0" indent="0">
              <a:buNone/>
            </a:pPr>
            <a:endParaRPr lang="pt-BR" sz="3100" dirty="0">
              <a:latin typeface="Comic Sans MS" pitchFamily="66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880600" y="1176338"/>
          <a:ext cx="2481263" cy="4048125"/>
        </p:xfrm>
        <a:graphic>
          <a:graphicData uri="http://schemas.openxmlformats.org/presentationml/2006/ole">
            <p:oleObj spid="_x0000_s2050" name="Documento" r:id="rId3" imgW="2222599" imgH="36349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3327400" y="1397000"/>
          <a:ext cx="2489200" cy="4064000"/>
        </p:xfrm>
        <a:graphic>
          <a:graphicData uri="http://schemas.openxmlformats.org/presentationml/2006/ole">
            <p:oleObj spid="_x0000_s3074" name="Documento" r:id="rId3" imgW="5386812" imgH="8794043" progId="Word.Document.12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3327400" y="1397000"/>
          <a:ext cx="2489200" cy="4064000"/>
        </p:xfrm>
        <a:graphic>
          <a:graphicData uri="http://schemas.openxmlformats.org/presentationml/2006/ole">
            <p:oleObj spid="_x0000_s3075" name="Documento" r:id="rId4" imgW="5386812" imgH="8794043" progId="Word.Document.12">
              <p:embed/>
            </p:oleObj>
          </a:graphicData>
        </a:graphic>
      </p:graphicFrame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3327400" y="1397000"/>
          <a:ext cx="2489200" cy="4064000"/>
        </p:xfrm>
        <a:graphic>
          <a:graphicData uri="http://schemas.openxmlformats.org/presentationml/2006/ole">
            <p:oleObj spid="_x0000_s3076" name="Documento" r:id="rId5" imgW="5386812" imgH="8794043" progId="Word.Document.12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3327400" y="1397000"/>
          <a:ext cx="2489200" cy="4064000"/>
        </p:xfrm>
        <a:graphic>
          <a:graphicData uri="http://schemas.openxmlformats.org/presentationml/2006/ole">
            <p:oleObj spid="_x0000_s3077" name="Documento" r:id="rId6" imgW="5386812" imgH="879404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710952"/>
          </a:xfrm>
        </p:spPr>
        <p:txBody>
          <a:bodyPr>
            <a:normAutofit fontScale="90000"/>
          </a:bodyPr>
          <a:lstStyle/>
          <a:p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5415880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4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pt-BR" b="1" dirty="0" smtClean="0"/>
              <a:t>FACES DA AVALIAÇÃO</a:t>
            </a:r>
            <a:endParaRPr lang="pt-BR" dirty="0" smtClean="0"/>
          </a:p>
          <a:p>
            <a:pPr>
              <a:buNone/>
            </a:pPr>
            <a:r>
              <a:rPr lang="pt-BR" b="1" dirty="0" smtClean="0"/>
              <a:t> </a:t>
            </a:r>
            <a:endParaRPr lang="pt-BR" dirty="0" smtClean="0"/>
          </a:p>
          <a:p>
            <a:pPr algn="just">
              <a:buNone/>
            </a:pPr>
            <a:r>
              <a:rPr lang="pt-BR" dirty="0" smtClean="0"/>
              <a:t>		Toda a comunidade escolar deve ser preparada para poder combinar os produtos das avaliações externa e interna. Só uma boa e séria avaliação interna permitirá às escolas a construção de um diálogo efetivo com a avaliação externa. Quando isso não ocorre, a avaliação externa pode gerar atitudes defensivas, não atingindo seus objetivos.</a:t>
            </a:r>
          </a:p>
          <a:p>
            <a:pPr algn="r">
              <a:buNone/>
            </a:pPr>
            <a:r>
              <a:rPr lang="pt-BR" sz="1300" dirty="0" smtClean="0"/>
              <a:t>   (</a:t>
            </a:r>
            <a:r>
              <a:rPr lang="pt-BR" sz="1300" dirty="0" err="1" smtClean="0"/>
              <a:t>Locatelli</a:t>
            </a:r>
            <a:r>
              <a:rPr lang="pt-BR" sz="1300" dirty="0" smtClean="0"/>
              <a:t>, </a:t>
            </a:r>
            <a:r>
              <a:rPr lang="pt-BR" sz="1300" dirty="0" err="1" smtClean="0"/>
              <a:t>Iza</a:t>
            </a:r>
            <a:r>
              <a:rPr lang="pt-BR" sz="1300" dirty="0" smtClean="0"/>
              <a:t>. </a:t>
            </a:r>
            <a:r>
              <a:rPr lang="pt-BR" sz="1300" i="1" dirty="0" smtClean="0"/>
              <a:t>Construção de instrumentos para a avaliação em larga escala e indicadores de rendimento: o modelo do SAEB</a:t>
            </a:r>
            <a:r>
              <a:rPr lang="pt-BR" sz="1300" dirty="0" smtClean="0"/>
              <a:t>. Estudos em Avaliação Educacional, São Paulo, n.25, p.3-21, 2002)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endParaRPr lang="pt-BR" sz="4800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ítulo 1"/>
          <p:cNvSpPr>
            <a:spLocks noGrp="1"/>
          </p:cNvSpPr>
          <p:nvPr>
            <p:ph type="title"/>
          </p:nvPr>
        </p:nvSpPr>
        <p:spPr>
          <a:xfrm>
            <a:off x="395288" y="773832"/>
            <a:ext cx="8229600" cy="1143000"/>
          </a:xfrm>
        </p:spPr>
        <p:txBody>
          <a:bodyPr/>
          <a:lstStyle/>
          <a:p>
            <a:pPr algn="ctr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SENSIBILIZAÇÃO</a:t>
            </a:r>
          </a:p>
        </p:txBody>
      </p:sp>
      <p:sp>
        <p:nvSpPr>
          <p:cNvPr id="3075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1560" y="2348880"/>
            <a:ext cx="7704855" cy="3744416"/>
          </a:xfrm>
        </p:spPr>
        <p:txBody>
          <a:bodyPr>
            <a:normAutofit lnSpcReduction="10000"/>
          </a:bodyPr>
          <a:lstStyle/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Vídeo:Zoom     </a:t>
            </a:r>
          </a:p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charset="0"/>
              <a:buNone/>
            </a:pPr>
            <a:r>
              <a:rPr lang="pt-BR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Font typeface="Arial" charset="0"/>
              <a:buNone/>
            </a:pPr>
            <a:endParaRPr lang="pt-BR" sz="4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pt-BR" sz="11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a 6"/>
          <p:cNvGraphicFramePr/>
          <p:nvPr/>
        </p:nvGraphicFramePr>
        <p:xfrm>
          <a:off x="755576" y="1397000"/>
          <a:ext cx="770485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Estudo Dirigido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Características gerais do SARESP</a:t>
            </a:r>
          </a:p>
          <a:p>
            <a:endParaRPr lang="pt-BR" dirty="0" smtClean="0"/>
          </a:p>
          <a:p>
            <a:r>
              <a:rPr lang="pt-BR" dirty="0" smtClean="0"/>
              <a:t>Finalidades</a:t>
            </a:r>
          </a:p>
          <a:p>
            <a:endParaRPr lang="pt-BR" dirty="0" smtClean="0"/>
          </a:p>
          <a:p>
            <a:r>
              <a:rPr lang="pt-BR" dirty="0" smtClean="0"/>
              <a:t>Classificação e descrição dos níveis de proficiência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SOCIALIZAÇÃO- GRUPO PC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Utilização dos resultados de Língua Portuguesa e de Matemática, de cada escola, como um dos critérios de acompanhamento das metas a serem atingidas pelas escolas;</a:t>
            </a:r>
          </a:p>
          <a:p>
            <a:pPr algn="just"/>
            <a:r>
              <a:rPr lang="pt-BR" dirty="0" smtClean="0"/>
              <a:t>Ao planejamento pedagógico das escolas nos anos subsequentes, mediante a análise dos resultados, possibilitando  a comparação entre os resultados obtidos pela escola e os seus objetivos;</a:t>
            </a:r>
          </a:p>
          <a:p>
            <a:pPr algn="just"/>
            <a:r>
              <a:rPr lang="pt-BR" dirty="0" smtClean="0"/>
              <a:t>A divulgação pública dos resultados dos resultados gerais de participação dos alunos e da média de proficiência;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Apresentação dos alunos nos diferentes níveis de suficiência ou de desempenho, considerado ao anos e as disciplinas avaliadas;</a:t>
            </a:r>
          </a:p>
          <a:p>
            <a:pPr algn="just"/>
            <a:r>
              <a:rPr lang="pt-BR" dirty="0" smtClean="0"/>
              <a:t>Acesso , pela população em geral, dos resultados, condição essencial para o acompanhamento do ensino ministrado nas escolas paulistas, na busca da melhoria da qualidade do aproveitamento escolar;</a:t>
            </a:r>
          </a:p>
          <a:p>
            <a:pPr algn="just"/>
            <a:r>
              <a:rPr lang="pt-BR" dirty="0" smtClean="0"/>
              <a:t>O SARESP não está articulado à seleção e promoção;</a:t>
            </a:r>
          </a:p>
          <a:p>
            <a:pPr algn="just"/>
            <a:r>
              <a:rPr lang="pt-BR" dirty="0" smtClean="0"/>
              <a:t>O SARESP está articulado  à verificação de que competências e habilidades do ensino-aprendizagem;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Finalidades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 smtClean="0"/>
          </a:p>
          <a:p>
            <a:pPr algn="just"/>
            <a:r>
              <a:rPr lang="pt-BR" dirty="0" smtClean="0"/>
              <a:t>Coerente com seus objetivos, o SARESP como avaliação diagnóstica do sistema educacional, deve subsidiar a gestão educacional, os programas de formação continuada, o planejamento escolar e o estabelecimento de metas para o projeto de cada escola.</a:t>
            </a: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1888</TotalTime>
  <Words>1258</Words>
  <Application>Microsoft Office PowerPoint</Application>
  <PresentationFormat>Apresentação na tela (4:3)</PresentationFormat>
  <Paragraphs>230</Paragraphs>
  <Slides>38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38</vt:i4>
      </vt:variant>
    </vt:vector>
  </HeadingPairs>
  <TitlesOfParts>
    <vt:vector size="40" baseType="lpstr">
      <vt:lpstr>Fluxo</vt:lpstr>
      <vt:lpstr>Documento</vt:lpstr>
      <vt:lpstr>    </vt:lpstr>
      <vt:lpstr>    </vt:lpstr>
      <vt:lpstr>    </vt:lpstr>
      <vt:lpstr>SENSIBILIZAÇÃO</vt:lpstr>
      <vt:lpstr>Slide 5</vt:lpstr>
      <vt:lpstr>Estudo Dirigido</vt:lpstr>
      <vt:lpstr>Finalidades</vt:lpstr>
      <vt:lpstr>Finalidades</vt:lpstr>
      <vt:lpstr>Finalidades</vt:lpstr>
      <vt:lpstr>Finalidades/ Socializar</vt:lpstr>
      <vt:lpstr>Slide 11</vt:lpstr>
      <vt:lpstr>ESCALA DO SARESP</vt:lpstr>
      <vt:lpstr>PROFICIÊNCIA - APRENDIZAGEM</vt:lpstr>
      <vt:lpstr>ENCAMINHAMENTO PEDAGÓGICO</vt:lpstr>
      <vt:lpstr> CLASSIFICAÇÃO DA RÉGUA</vt:lpstr>
      <vt:lpstr>DISTRIBUIÇÃO NA RÉGUA ABAIXO DO BÁSICO</vt:lpstr>
      <vt:lpstr>DISTRIBUIÇÃO NA RÉGUA BÁSICO</vt:lpstr>
      <vt:lpstr>DISTRIBUIÇÃO NA RÉGUA DO ADEQUADO</vt:lpstr>
      <vt:lpstr>DISTRIBUIÇÃO DA RÉGUA AVANÇADO</vt:lpstr>
      <vt:lpstr>ANÁLISE GLOBAL</vt:lpstr>
      <vt:lpstr>ANÁLISE COMPARATÓRIA</vt:lpstr>
      <vt:lpstr>Níveis de proficiência de L.P. e  Mat. -5ºano</vt:lpstr>
      <vt:lpstr>Classificação e Descrição dos níveis de Desempenho da Redação</vt:lpstr>
      <vt:lpstr>Classificação e Descrição dos níveis de Desempenho da Redação</vt:lpstr>
      <vt:lpstr>Reflexão sobre os nossos dados</vt:lpstr>
      <vt:lpstr>Pesquisa para conhecimento– 5º ano</vt:lpstr>
      <vt:lpstr>COMPETÊNCIAS</vt:lpstr>
      <vt:lpstr>Níveis proficiência </vt:lpstr>
      <vt:lpstr>O IDESP</vt:lpstr>
      <vt:lpstr>SENSIBILIZAÇÃO</vt:lpstr>
      <vt:lpstr>Discussão em grupo/socialização</vt:lpstr>
      <vt:lpstr>socialização</vt:lpstr>
      <vt:lpstr>Socialização</vt:lpstr>
      <vt:lpstr>Socialização</vt:lpstr>
      <vt:lpstr> </vt:lpstr>
      <vt:lpstr>Sugestão de trabalho para o “Dia do SARESP na escola”</vt:lpstr>
      <vt:lpstr>Slide 37</vt:lpstr>
      <vt:lpstr>      </vt:lpstr>
    </vt:vector>
  </TitlesOfParts>
  <Company>DELLNBX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RECUPERAÇÃO PARALELA</dc:title>
  <dc:creator>MARIA</dc:creator>
  <cp:lastModifiedBy>FDE</cp:lastModifiedBy>
  <cp:revision>319</cp:revision>
  <dcterms:created xsi:type="dcterms:W3CDTF">2011-06-12T18:53:41Z</dcterms:created>
  <dcterms:modified xsi:type="dcterms:W3CDTF">2013-10-01T19:35:30Z</dcterms:modified>
</cp:coreProperties>
</file>